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257" r:id="rId6"/>
    <p:sldId id="258" r:id="rId7"/>
    <p:sldId id="272" r:id="rId8"/>
    <p:sldId id="273" r:id="rId9"/>
    <p:sldId id="262" r:id="rId10"/>
    <p:sldId id="270" r:id="rId11"/>
    <p:sldId id="259" r:id="rId12"/>
    <p:sldId id="274" r:id="rId13"/>
    <p:sldId id="275" r:id="rId14"/>
    <p:sldId id="276" r:id="rId15"/>
    <p:sldId id="279" r:id="rId16"/>
    <p:sldId id="260" r:id="rId17"/>
    <p:sldId id="280" r:id="rId18"/>
    <p:sldId id="281" r:id="rId19"/>
    <p:sldId id="283" r:id="rId20"/>
    <p:sldId id="282" r:id="rId21"/>
    <p:sldId id="285" r:id="rId22"/>
    <p:sldId id="284" r:id="rId23"/>
    <p:sldId id="286" r:id="rId24"/>
    <p:sldId id="287" r:id="rId25"/>
    <p:sldId id="264" r:id="rId26"/>
    <p:sldId id="266" r:id="rId27"/>
    <p:sldId id="27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0704" autoAdjust="0"/>
  </p:normalViewPr>
  <p:slideViewPr>
    <p:cSldViewPr snapToGrid="0">
      <p:cViewPr varScale="1">
        <p:scale>
          <a:sx n="85" d="100"/>
          <a:sy n="85" d="100"/>
        </p:scale>
        <p:origin x="49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E81FEC-2664-411F-AEB3-065F29F52751}">
      <dgm:prSet custT="1"/>
      <dgm:spPr/>
      <dgm:t>
        <a:bodyPr lIns="182880" tIns="182880" rIns="182880" bIns="182880"/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Model Accuracy evaluation, analyzing malware actions, rating malware file.</a:t>
          </a:r>
        </a:p>
      </dgm:t>
    </dgm:pt>
    <dgm:pt modelId="{BCBC007E-0269-421B-9C41-DE26D5C3A822}" type="parTrans" cxnId="{711E093C-AD42-45A4-8D40-A2D39702062E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80230EB7-7230-4881-A631-309C07417378}" type="sibTrans" cxnId="{711E093C-AD42-45A4-8D40-A2D39702062E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73D947E0-108F-4D20-A71E-3CF329F97212}">
      <dgm:prSet phldr="0" custT="1"/>
      <dgm:spPr/>
      <dgm:t>
        <a:bodyPr/>
        <a:lstStyle/>
        <a:p>
          <a:pPr marL="0" indent="0" algn="ctr" defTabSz="914400" rtl="0" eaLnBrk="1" latinLnBrk="0" hangingPunct="1">
            <a:lnSpc>
              <a:spcPct val="90000"/>
            </a:lnSpc>
            <a:spcBef>
              <a:spcPts val="1000"/>
            </a:spcBef>
            <a:buFont typeface="Arial" panose="020B0604020202020204" pitchFamily="34" charset="0"/>
            <a:buNone/>
          </a:pPr>
          <a:r>
            <a:rPr lang="en-US" sz="1600" kern="1200" spc="150" baseline="0" dirty="0">
              <a:solidFill>
                <a:schemeClr val="tx1"/>
              </a:solidFill>
              <a:latin typeface="+mj-lt"/>
              <a:ea typeface="+mj-ea"/>
              <a:cs typeface="+mj-cs"/>
            </a:rPr>
            <a:t>DATA GENERATION</a:t>
          </a:r>
        </a:p>
      </dgm:t>
    </dgm:pt>
    <dgm:pt modelId="{9D249532-A24D-4D8F-848A-9F42F2E486C9}" type="parTrans" cxnId="{A0077D09-C12C-46D0-8DF7-194B691136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AE813459-65AB-4FA9-B717-330DDA6DFA4E}" type="sibTrans" cxnId="{A0077D09-C12C-46D0-8DF7-194B691136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30A490C8-22B4-4D68-875C-0F0DE2FF864D}">
      <dgm:prSet phldr="0" custT="1"/>
      <dgm:spPr/>
      <dgm:t>
        <a:bodyPr/>
        <a:lstStyle/>
        <a:p>
          <a:pPr marL="0">
            <a:lnSpc>
              <a:spcPct val="100000"/>
            </a:lnSpc>
          </a:pPr>
          <a:r>
            <a:rPr lang="en-US" sz="1400" spc="50" baseline="0" dirty="0">
              <a:latin typeface="+mn-lt"/>
            </a:rPr>
            <a:t>Generate log files, while running malware through SANDBOX approach.</a:t>
          </a:r>
        </a:p>
      </dgm:t>
    </dgm:pt>
    <dgm:pt modelId="{035C64B0-4F0C-4FD1-BD23-B1D4C9887CBE}" type="parTrans" cxnId="{381FE1CC-8184-4745-8EB3-6DE11655998D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45495DA8-8707-41E3-A12B-FA5766269C44}" type="sibTrans" cxnId="{381FE1CC-8184-4745-8EB3-6DE11655998D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B1AFA1AF-0FF8-45B3-A6D0-0E255A2F637D}">
      <dgm:prSet phldr="0" custT="1"/>
      <dgm:spPr/>
      <dgm:t>
        <a:bodyPr/>
        <a:lstStyle/>
        <a:p>
          <a:pPr marL="0"/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CLEAN</a:t>
          </a:r>
        </a:p>
        <a:p>
          <a:pPr marL="0"/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DATA</a:t>
          </a:r>
        </a:p>
      </dgm:t>
    </dgm:pt>
    <dgm:pt modelId="{10C68AF5-481C-45AA-A216-8BBBB04515B9}" type="parTrans" cxnId="{F28D7702-2FC3-49BD-BB13-C989E5EE62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88649F7A-400B-4056-965D-C9AC0B3AD942}" type="sibTrans" cxnId="{F28D7702-2FC3-49BD-BB13-C989E5EE62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50418D2B-9486-42DE-AFDD-1D31420040FF}">
      <dgm:prSet phldr="0" custT="1"/>
      <dgm:spPr/>
      <dgm:t>
        <a:bodyPr/>
        <a:lstStyle/>
        <a:p>
          <a:pPr marL="0">
            <a:lnSpc>
              <a:spcPct val="100000"/>
            </a:lnSpc>
          </a:pPr>
          <a:r>
            <a:rPr lang="en-US" sz="1400" spc="50" baseline="0" dirty="0">
              <a:latin typeface="+mn-lt"/>
            </a:rPr>
            <a:t>Removal of Null Values, normalizing data, replace missing values.</a:t>
          </a:r>
        </a:p>
      </dgm:t>
    </dgm:pt>
    <dgm:pt modelId="{D5A17F6B-93F5-442B-938A-0F38C281BE88}" type="parTrans" cxnId="{5A5BA622-5DEB-48B9-88D9-C1DE36C711E5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1D87A0A5-8024-4710-846B-D5BFAC785107}" type="sibTrans" cxnId="{5A5BA622-5DEB-48B9-88D9-C1DE36C711E5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E9682B4F-0217-4B50-923E-C104AA24290F}">
      <dgm:prSet phldr="0" custT="1"/>
      <dgm:spPr/>
      <dgm:t>
        <a:bodyPr/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FEATURE EXTRACTION</a:t>
          </a:r>
        </a:p>
      </dgm:t>
    </dgm:pt>
    <dgm:pt modelId="{E0F6C4AF-9BBB-4698-91D7-F9AE3EACBD5D}" type="parTrans" cxnId="{6C23D0C9-74B2-4C8B-AB2F-A03B3B0EBE56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B8632E42-D7EB-4C31-877E-6F1B2801851A}" type="sibTrans" cxnId="{6C23D0C9-74B2-4C8B-AB2F-A03B3B0EBE56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0EC0C300-11E4-45CF-8418-973585107209}">
      <dgm:prSet phldr="0" custT="1"/>
      <dgm:spPr/>
      <dgm:t>
        <a:bodyPr/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Apply NLP: Bag of Words Approach, separating malware from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goodware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.</a:t>
          </a:r>
        </a:p>
      </dgm:t>
    </dgm:pt>
    <dgm:pt modelId="{1E4DD98E-100E-46B7-B24A-408BBF69E9FA}" type="parTrans" cxnId="{51563A4F-C0EB-47D6-B5BC-47A4E599AD4B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90FAB5D1-62B3-4FF6-A07D-EE607F529C32}" type="sibTrans" cxnId="{51563A4F-C0EB-47D6-B5BC-47A4E599AD4B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FEB4A941-E9FA-4A86-A673-85FF34B35F20}">
      <dgm:prSet phldr="0" custT="1"/>
      <dgm:spPr/>
      <dgm:t>
        <a:bodyPr/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Weka,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Tensorflow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,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Sklearn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.</a:t>
          </a:r>
        </a:p>
      </dgm:t>
    </dgm:pt>
    <dgm:pt modelId="{39522508-BC4E-4DD5-A744-AFEFFE36DB74}" type="parTrans" cxnId="{F942F56C-9025-4AA1-9B36-C5AE0A93B0F5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97624CC8-6315-4683-B26C-C30D552DA5A6}" type="sibTrans" cxnId="{F942F56C-9025-4AA1-9B36-C5AE0A93B0F5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A2322D3A-7AC2-4C5C-9D7E-EAB2313D47D4}">
      <dgm:prSet phldr="0" custT="1"/>
      <dgm:spPr/>
      <dgm:t>
        <a:bodyPr/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EVALUATION</a:t>
          </a:r>
        </a:p>
      </dgm:t>
    </dgm:pt>
    <dgm:pt modelId="{4A8C15D4-B36F-4764-B4FF-F2AF790D3E17}" type="parTrans" cxnId="{179FAFCF-F878-464E-A8A6-1185EFA0E380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84DE1C3A-3FC7-4DB3-88ED-33F65A71557A}" type="sibTrans" cxnId="{179FAFCF-F878-464E-A8A6-1185EFA0E380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4F85505A-81B6-4FDA-A144-900B71DAD946}">
      <dgm:prSet phldr="0" custT="1"/>
      <dgm:spPr/>
      <dgm:t>
        <a:bodyPr/>
        <a:lstStyle/>
        <a:p>
          <a:pPr marL="0"/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ML TECHNIQUES</a:t>
          </a:r>
        </a:p>
      </dgm:t>
    </dgm:pt>
    <dgm:pt modelId="{D9A96E25-7BBE-4DDD-8DDE-B4970D4340A8}" type="parTrans" cxnId="{2D633B56-E147-4EFC-B9EE-6C0413F329B0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68F74A88-49DC-44B1-BC0D-220A7B97601C}" type="sibTrans" cxnId="{2D633B56-E147-4EFC-B9EE-6C0413F329B0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5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5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5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5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5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5">
        <dgm:presLayoutVars/>
      </dgm:prSet>
      <dgm:spPr/>
    </dgm:pt>
    <dgm:pt modelId="{A91542D9-4FB3-4302-AD03-3D6EF82E6748}" type="pres">
      <dgm:prSet presAssocID="{B8632E42-D7EB-4C31-877E-6F1B2801851A}" presName="space" presStyleCnt="0"/>
      <dgm:spPr/>
    </dgm:pt>
    <dgm:pt modelId="{1A7C3045-2DAF-4A19-82DB-79436B2E4575}" type="pres">
      <dgm:prSet presAssocID="{4F85505A-81B6-4FDA-A144-900B71DAD946}" presName="composite" presStyleCnt="0"/>
      <dgm:spPr/>
    </dgm:pt>
    <dgm:pt modelId="{4132ECB1-6BEF-4935-AFA3-B2EAA48FDE7E}" type="pres">
      <dgm:prSet presAssocID="{4F85505A-81B6-4FDA-A144-900B71DAD946}" presName="parTx" presStyleLbl="alignNode1" presStyleIdx="3" presStyleCnt="5">
        <dgm:presLayoutVars>
          <dgm:chMax val="0"/>
          <dgm:chPref val="0"/>
        </dgm:presLayoutVars>
      </dgm:prSet>
      <dgm:spPr/>
    </dgm:pt>
    <dgm:pt modelId="{C42A8BDE-B838-475D-AFDE-17B60D744AB6}" type="pres">
      <dgm:prSet presAssocID="{4F85505A-81B6-4FDA-A144-900B71DAD946}" presName="desTx" presStyleLbl="alignAccFollowNode1" presStyleIdx="3" presStyleCnt="5">
        <dgm:presLayoutVars/>
      </dgm:prSet>
      <dgm:spPr/>
    </dgm:pt>
    <dgm:pt modelId="{D0DC94A3-770A-4810-A89A-7DB7918862F6}" type="pres">
      <dgm:prSet presAssocID="{68F74A88-49DC-44B1-BC0D-220A7B97601C}" presName="space" presStyleCnt="0"/>
      <dgm:spPr/>
    </dgm:pt>
    <dgm:pt modelId="{647B2244-AC3A-441A-A6FB-6136FA04F429}" type="pres">
      <dgm:prSet presAssocID="{A2322D3A-7AC2-4C5C-9D7E-EAB2313D47D4}" presName="composite" presStyleCnt="0"/>
      <dgm:spPr/>
    </dgm:pt>
    <dgm:pt modelId="{59606EB9-9F10-4D12-A33F-A242FDCC0D0F}" type="pres">
      <dgm:prSet presAssocID="{A2322D3A-7AC2-4C5C-9D7E-EAB2313D47D4}" presName="parTx" presStyleLbl="alignNode1" presStyleIdx="4" presStyleCnt="5">
        <dgm:presLayoutVars>
          <dgm:chMax val="0"/>
          <dgm:chPref val="0"/>
        </dgm:presLayoutVars>
      </dgm:prSet>
      <dgm:spPr/>
    </dgm:pt>
    <dgm:pt modelId="{C8429E68-36DD-4F6A-A2F4-7CCDADCEFAD1}" type="pres">
      <dgm:prSet presAssocID="{A2322D3A-7AC2-4C5C-9D7E-EAB2313D47D4}" presName="desTx" presStyleLbl="alignAccFollowNode1" presStyleIdx="4" presStyleCnt="5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826907-E438-4A1B-A800-F181C547104F}" type="presOf" srcId="{30A490C8-22B4-4D68-875C-0F0DE2FF864D}" destId="{22359DD7-1BFB-4900-BAE6-6084F2F57988}" srcOrd="0" destOrd="0" presId="urn:microsoft.com/office/officeart/2016/7/layout/HorizontalActionList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711E093C-AD42-45A4-8D40-A2D39702062E}" srcId="{A2322D3A-7AC2-4C5C-9D7E-EAB2313D47D4}" destId="{8FE81FEC-2664-411F-AEB3-065F29F52751}" srcOrd="0" destOrd="0" parTransId="{BCBC007E-0269-421B-9C41-DE26D5C3A822}" sibTransId="{80230EB7-7230-4881-A631-309C07417378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F942F56C-9025-4AA1-9B36-C5AE0A93B0F5}" srcId="{4F85505A-81B6-4FDA-A144-900B71DAD946}" destId="{FEB4A941-E9FA-4A86-A673-85FF34B35F20}" srcOrd="0" destOrd="0" parTransId="{39522508-BC4E-4DD5-A744-AFEFFE36DB74}" sibTransId="{97624CC8-6315-4683-B26C-C30D552DA5A6}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6291F24F-B536-4688-99BC-6A4CB5E15E15}" type="presOf" srcId="{4F85505A-81B6-4FDA-A144-900B71DAD946}" destId="{4132ECB1-6BEF-4935-AFA3-B2EAA48FDE7E}" srcOrd="0" destOrd="0" presId="urn:microsoft.com/office/officeart/2016/7/layout/HorizontalActionList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C54EA6C2-0E6B-42D8-9A4A-4456127A91A8}" type="presOf" srcId="{A2322D3A-7AC2-4C5C-9D7E-EAB2313D47D4}" destId="{59606EB9-9F10-4D12-A33F-A242FDCC0D0F}" srcOrd="0" destOrd="0" presId="urn:microsoft.com/office/officeart/2016/7/layout/HorizontalActionList"/>
    <dgm:cxn modelId="{E339F9C8-AD35-4E33-9434-788C81500EB2}" type="presOf" srcId="{8FE81FEC-2664-411F-AEB3-065F29F52751}" destId="{C8429E68-36DD-4F6A-A2F4-7CCDADCEFAD1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179FAFCF-F878-464E-A8A6-1185EFA0E380}" srcId="{0DD8915E-DC14-41D6-9BB5-F49E1C265163}" destId="{A2322D3A-7AC2-4C5C-9D7E-EAB2313D47D4}" srcOrd="4" destOrd="0" parTransId="{4A8C15D4-B36F-4764-B4FF-F2AF790D3E17}" sibTransId="{84DE1C3A-3FC7-4DB3-88ED-33F65A71557A}"/>
    <dgm:cxn modelId="{8CB96BD1-8B01-481A-B525-C5C507C9951C}" type="presOf" srcId="{0EC0C300-11E4-45CF-8418-973585107209}" destId="{6B5FE59C-B471-448A-AA7A-B526DCC4D4CA}" srcOrd="0" destOrd="0" presId="urn:microsoft.com/office/officeart/2016/7/layout/HorizontalActionList"/>
    <dgm:cxn modelId="{36A4EED2-16DE-4F21-9B57-BD053CD7ED3D}" type="presOf" srcId="{FEB4A941-E9FA-4A86-A673-85FF34B35F20}" destId="{C42A8BDE-B838-475D-AFDE-17B60D744AB6}" srcOrd="0" destOrd="0" presId="urn:microsoft.com/office/officeart/2016/7/layout/HorizontalActionList"/>
    <dgm:cxn modelId="{BF1349D4-34AE-476D-8D7B-F3ABAB74304F}" type="presOf" srcId="{50418D2B-9486-42DE-AFDD-1D31420040FF}" destId="{4FEB85EB-D046-4CDB-8A62-BBCE260C4490}" srcOrd="0" destOrd="0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  <dgm:cxn modelId="{BAB9C1C4-8A05-4AE7-B42E-55875981524E}" type="presParOf" srcId="{E4B4F7C4-5024-45F0-9FD7-C5068A1AE6C4}" destId="{A91542D9-4FB3-4302-AD03-3D6EF82E6748}" srcOrd="5" destOrd="0" presId="urn:microsoft.com/office/officeart/2016/7/layout/HorizontalActionList"/>
    <dgm:cxn modelId="{F7DEAAC8-FCAD-4F6B-92BD-91B8342F3277}" type="presParOf" srcId="{E4B4F7C4-5024-45F0-9FD7-C5068A1AE6C4}" destId="{1A7C3045-2DAF-4A19-82DB-79436B2E4575}" srcOrd="6" destOrd="0" presId="urn:microsoft.com/office/officeart/2016/7/layout/HorizontalActionList"/>
    <dgm:cxn modelId="{13555CA3-20BE-41F8-BD09-0BA8CEE1C702}" type="presParOf" srcId="{1A7C3045-2DAF-4A19-82DB-79436B2E4575}" destId="{4132ECB1-6BEF-4935-AFA3-B2EAA48FDE7E}" srcOrd="0" destOrd="0" presId="urn:microsoft.com/office/officeart/2016/7/layout/HorizontalActionList"/>
    <dgm:cxn modelId="{0848E8B2-6BD5-4CB6-B7E0-F8F1B1F78E2F}" type="presParOf" srcId="{1A7C3045-2DAF-4A19-82DB-79436B2E4575}" destId="{C42A8BDE-B838-475D-AFDE-17B60D744AB6}" srcOrd="1" destOrd="0" presId="urn:microsoft.com/office/officeart/2016/7/layout/HorizontalActionList"/>
    <dgm:cxn modelId="{FD5AD2F1-E5D1-4359-99EB-D3225676DF7F}" type="presParOf" srcId="{E4B4F7C4-5024-45F0-9FD7-C5068A1AE6C4}" destId="{D0DC94A3-770A-4810-A89A-7DB7918862F6}" srcOrd="7" destOrd="0" presId="urn:microsoft.com/office/officeart/2016/7/layout/HorizontalActionList"/>
    <dgm:cxn modelId="{2608DA2F-9259-4A20-98D1-9A5F5780B66F}" type="presParOf" srcId="{E4B4F7C4-5024-45F0-9FD7-C5068A1AE6C4}" destId="{647B2244-AC3A-441A-A6FB-6136FA04F429}" srcOrd="8" destOrd="0" presId="urn:microsoft.com/office/officeart/2016/7/layout/HorizontalActionList"/>
    <dgm:cxn modelId="{F55613FD-292F-4CCF-A44A-E9FC24D70E0E}" type="presParOf" srcId="{647B2244-AC3A-441A-A6FB-6136FA04F429}" destId="{59606EB9-9F10-4D12-A33F-A242FDCC0D0F}" srcOrd="0" destOrd="0" presId="urn:microsoft.com/office/officeart/2016/7/layout/HorizontalActionList"/>
    <dgm:cxn modelId="{7B4FE576-C66F-4D92-B6AC-DA1D068316E4}" type="presParOf" srcId="{647B2244-AC3A-441A-A6FB-6136FA04F429}" destId="{C8429E68-36DD-4F6A-A2F4-7CCDADCEFAD1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13760" y="748982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spc="150" baseline="0" dirty="0">
              <a:solidFill>
                <a:schemeClr val="tx1"/>
              </a:solidFill>
              <a:latin typeface="+mj-lt"/>
              <a:ea typeface="+mj-ea"/>
              <a:cs typeface="+mj-cs"/>
            </a:rPr>
            <a:t>DATA GENERATION</a:t>
          </a:r>
        </a:p>
      </dsp:txBody>
      <dsp:txXfrm>
        <a:off x="13760" y="748982"/>
        <a:ext cx="2011384" cy="603415"/>
      </dsp:txXfrm>
    </dsp:sp>
    <dsp:sp modelId="{22359DD7-1BFB-4900-BAE6-6084F2F57988}">
      <dsp:nvSpPr>
        <dsp:cNvPr id="0" name=""/>
        <dsp:cNvSpPr/>
      </dsp:nvSpPr>
      <dsp:spPr>
        <a:xfrm>
          <a:off x="13760" y="1352397"/>
          <a:ext cx="2011384" cy="164353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680" tIns="198680" rIns="198680" bIns="1986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latin typeface="+mn-lt"/>
            </a:rPr>
            <a:t>Generate log files, while running malware through SANDBOX approach.</a:t>
          </a:r>
        </a:p>
      </dsp:txBody>
      <dsp:txXfrm>
        <a:off x="13760" y="1352397"/>
        <a:ext cx="2011384" cy="1643532"/>
      </dsp:txXfrm>
    </dsp:sp>
    <dsp:sp modelId="{C4F84DEA-2002-4D32-8E80-70EEE05E345A}">
      <dsp:nvSpPr>
        <dsp:cNvPr id="0" name=""/>
        <dsp:cNvSpPr/>
      </dsp:nvSpPr>
      <dsp:spPr>
        <a:xfrm>
          <a:off x="2132933" y="748982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CLEAN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DATA</a:t>
          </a:r>
        </a:p>
      </dsp:txBody>
      <dsp:txXfrm>
        <a:off x="2132933" y="748982"/>
        <a:ext cx="2011384" cy="603415"/>
      </dsp:txXfrm>
    </dsp:sp>
    <dsp:sp modelId="{4FEB85EB-D046-4CDB-8A62-BBCE260C4490}">
      <dsp:nvSpPr>
        <dsp:cNvPr id="0" name=""/>
        <dsp:cNvSpPr/>
      </dsp:nvSpPr>
      <dsp:spPr>
        <a:xfrm>
          <a:off x="2132933" y="1352397"/>
          <a:ext cx="2011384" cy="164353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680" tIns="198680" rIns="198680" bIns="1986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latin typeface="+mn-lt"/>
            </a:rPr>
            <a:t>Removal of Null Values, normalizing data, replace missing values.</a:t>
          </a:r>
        </a:p>
      </dsp:txBody>
      <dsp:txXfrm>
        <a:off x="2132933" y="1352397"/>
        <a:ext cx="2011384" cy="1643532"/>
      </dsp:txXfrm>
    </dsp:sp>
    <dsp:sp modelId="{49B7F8FA-D256-41EF-9327-52A3551D9A60}">
      <dsp:nvSpPr>
        <dsp:cNvPr id="0" name=""/>
        <dsp:cNvSpPr/>
      </dsp:nvSpPr>
      <dsp:spPr>
        <a:xfrm>
          <a:off x="4252107" y="748982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FEATURE EXTRACTION</a:t>
          </a:r>
        </a:p>
      </dsp:txBody>
      <dsp:txXfrm>
        <a:off x="4252107" y="748982"/>
        <a:ext cx="2011384" cy="603415"/>
      </dsp:txXfrm>
    </dsp:sp>
    <dsp:sp modelId="{6B5FE59C-B471-448A-AA7A-B526DCC4D4CA}">
      <dsp:nvSpPr>
        <dsp:cNvPr id="0" name=""/>
        <dsp:cNvSpPr/>
      </dsp:nvSpPr>
      <dsp:spPr>
        <a:xfrm>
          <a:off x="4252107" y="1352397"/>
          <a:ext cx="2011384" cy="164353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680" tIns="198680" rIns="198680" bIns="19868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Apply NLP: Bag of Words Approach, separating malware from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goodware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.</a:t>
          </a:r>
        </a:p>
      </dsp:txBody>
      <dsp:txXfrm>
        <a:off x="4252107" y="1352397"/>
        <a:ext cx="2011384" cy="1643532"/>
      </dsp:txXfrm>
    </dsp:sp>
    <dsp:sp modelId="{4132ECB1-6BEF-4935-AFA3-B2EAA48FDE7E}">
      <dsp:nvSpPr>
        <dsp:cNvPr id="0" name=""/>
        <dsp:cNvSpPr/>
      </dsp:nvSpPr>
      <dsp:spPr>
        <a:xfrm>
          <a:off x="6371281" y="748982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ML TECHNIQUES</a:t>
          </a:r>
        </a:p>
      </dsp:txBody>
      <dsp:txXfrm>
        <a:off x="6371281" y="748982"/>
        <a:ext cx="2011384" cy="603415"/>
      </dsp:txXfrm>
    </dsp:sp>
    <dsp:sp modelId="{C42A8BDE-B838-475D-AFDE-17B60D744AB6}">
      <dsp:nvSpPr>
        <dsp:cNvPr id="0" name=""/>
        <dsp:cNvSpPr/>
      </dsp:nvSpPr>
      <dsp:spPr>
        <a:xfrm>
          <a:off x="6371281" y="1352397"/>
          <a:ext cx="2011384" cy="164353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680" tIns="198680" rIns="198680" bIns="198680" numCol="1" spcCol="1270" anchor="t" anchorCtr="0">
          <a:noAutofit/>
        </a:bodyPr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Weka,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Tensorflow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,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Sklearn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.</a:t>
          </a:r>
        </a:p>
      </dsp:txBody>
      <dsp:txXfrm>
        <a:off x="6371281" y="1352397"/>
        <a:ext cx="2011384" cy="1643532"/>
      </dsp:txXfrm>
    </dsp:sp>
    <dsp:sp modelId="{59606EB9-9F10-4D12-A33F-A242FDCC0D0F}">
      <dsp:nvSpPr>
        <dsp:cNvPr id="0" name=""/>
        <dsp:cNvSpPr/>
      </dsp:nvSpPr>
      <dsp:spPr>
        <a:xfrm>
          <a:off x="8490455" y="748982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EVALUATION</a:t>
          </a:r>
        </a:p>
      </dsp:txBody>
      <dsp:txXfrm>
        <a:off x="8490455" y="748982"/>
        <a:ext cx="2011384" cy="603415"/>
      </dsp:txXfrm>
    </dsp:sp>
    <dsp:sp modelId="{C8429E68-36DD-4F6A-A2F4-7CCDADCEFAD1}">
      <dsp:nvSpPr>
        <dsp:cNvPr id="0" name=""/>
        <dsp:cNvSpPr/>
      </dsp:nvSpPr>
      <dsp:spPr>
        <a:xfrm>
          <a:off x="8490455" y="1352397"/>
          <a:ext cx="2011384" cy="164353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Model Accuracy evaluation, analyzing malware actions, rating malware file.</a:t>
          </a:r>
        </a:p>
      </dsp:txBody>
      <dsp:txXfrm>
        <a:off x="8490455" y="1352397"/>
        <a:ext cx="2011384" cy="16435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3/18/2023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3/18/2023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1.png"/><Relationship Id="rId4" Type="http://schemas.openxmlformats.org/officeDocument/2006/relationships/image" Target="../media/image30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0" y="4434840"/>
            <a:ext cx="4941771" cy="1122202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837764"/>
          </a:xfrm>
        </p:spPr>
        <p:txBody>
          <a:bodyPr>
            <a:normAutofit/>
          </a:bodyPr>
          <a:lstStyle/>
          <a:p>
            <a:r>
              <a:rPr lang="en-US" dirty="0"/>
              <a:t>Shashank Sharma</a:t>
            </a:r>
          </a:p>
          <a:p>
            <a:r>
              <a:rPr lang="en-US" dirty="0"/>
              <a:t>Enrolment no.: 191310132134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14210D2-05A5-5719-C50E-278B368C9750}"/>
              </a:ext>
            </a:extLst>
          </p:cNvPr>
          <p:cNvSpPr txBox="1">
            <a:spLocks/>
          </p:cNvSpPr>
          <p:nvPr/>
        </p:nvSpPr>
        <p:spPr>
          <a:xfrm>
            <a:off x="8886925" y="0"/>
            <a:ext cx="3142126" cy="11222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spc="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INTERNSHIP</a:t>
            </a:r>
          </a:p>
          <a:p>
            <a:r>
              <a:rPr lang="en-US" dirty="0"/>
              <a:t>@BISAG-N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W5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r>
              <a:rPr lang="en-US" dirty="0"/>
              <a:t>Vectorization and Data Cleaning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D1884-2AC0-0AB7-C176-DFA8CE4D552A}"/>
              </a:ext>
            </a:extLst>
          </p:cNvPr>
          <p:cNvSpPr txBox="1"/>
          <p:nvPr/>
        </p:nvSpPr>
        <p:spPr>
          <a:xfrm>
            <a:off x="1236956" y="183058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(20/02 – 26/02)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41BBB1C-2BD4-7941-A961-617B4A772715}"/>
              </a:ext>
            </a:extLst>
          </p:cNvPr>
          <p:cNvSpPr/>
          <p:nvPr/>
        </p:nvSpPr>
        <p:spPr>
          <a:xfrm>
            <a:off x="1918447" y="2528047"/>
            <a:ext cx="6230471" cy="2716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MALWARE DUMMY LOG FILE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363112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42509-077B-B492-85D0-52C337EB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1684A-0353-0E0C-7278-CA788F18BE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14E0D1-2BDA-3795-3DE5-25486C064D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B071D5-81DF-6B1F-20AF-3262CFE1B40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CCEAE86-E53F-34C3-71CE-65D42E898E8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5EEF42-8142-C853-BB44-0FB8E984DB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F631FD9-3264-9B92-C3F7-9DBE7EAF963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7CE5633-661D-57D9-D9F1-2C37DE999A7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E39B5F4-478F-7DE5-CED6-7D2F79D7B08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4A53C2D-863C-0344-04B4-D39465206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B5FD5B1-CAE1-14DB-CBA3-07CE4CD42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7C24B3-108A-A2C0-33E5-36BBD491D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5" name="Picture 14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562DB3C0-35C5-A19B-33AD-E09B40740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975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W5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r>
              <a:rPr lang="en-US" dirty="0"/>
              <a:t>Vectorization and Data Cleaning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D1884-2AC0-0AB7-C176-DFA8CE4D552A}"/>
              </a:ext>
            </a:extLst>
          </p:cNvPr>
          <p:cNvSpPr txBox="1"/>
          <p:nvPr/>
        </p:nvSpPr>
        <p:spPr>
          <a:xfrm>
            <a:off x="1236956" y="183058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(20/02 – 26/02)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41BBB1C-2BD4-7941-A961-617B4A772715}"/>
              </a:ext>
            </a:extLst>
          </p:cNvPr>
          <p:cNvSpPr/>
          <p:nvPr/>
        </p:nvSpPr>
        <p:spPr>
          <a:xfrm>
            <a:off x="1918447" y="2528047"/>
            <a:ext cx="6813177" cy="2716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VECTORIZED DUMMY LOG FILE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80909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892177"/>
            <a:ext cx="8421688" cy="1325563"/>
          </a:xfrm>
        </p:spPr>
        <p:txBody>
          <a:bodyPr/>
          <a:lstStyle/>
          <a:p>
            <a:r>
              <a:rPr lang="en-US" dirty="0"/>
              <a:t>AREAS OF FOCUS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AD8B9-3719-4696-A80F-16A618C5D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33700" y="2776936"/>
            <a:ext cx="3924300" cy="823912"/>
          </a:xfrm>
        </p:spPr>
        <p:txBody>
          <a:bodyPr/>
          <a:lstStyle/>
          <a:p>
            <a:r>
              <a:rPr lang="en-US" dirty="0"/>
              <a:t>B2B MARKET SCENARIOS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D8731E-4977-402E-8BFD-895B4D054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/>
          <a:p>
            <a:r>
              <a:rPr lang="en-US" dirty="0"/>
              <a:t>Develop winning strategies to keep ahead of the competition</a:t>
            </a:r>
          </a:p>
          <a:p>
            <a:r>
              <a:rPr lang="en-US" dirty="0"/>
              <a:t>​Capitalize on low hanging fruit to identify a ballpark value</a:t>
            </a:r>
          </a:p>
          <a:p>
            <a:r>
              <a:rPr lang="en-US" dirty="0"/>
              <a:t>​Visualize customer directed convergence​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CDEC5F-B8EE-4BC1-843F-13135E6E7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10173" y="2776936"/>
            <a:ext cx="3943627" cy="823912"/>
          </a:xfrm>
        </p:spPr>
        <p:txBody>
          <a:bodyPr/>
          <a:lstStyle/>
          <a:p>
            <a:r>
              <a:rPr lang="en-US" dirty="0"/>
              <a:t>CLOUD-BASED OPPORTUNITIES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B65871-FA95-449A-B8BC-90486DE532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/>
          <a:p>
            <a:r>
              <a:rPr lang="en-US" dirty="0"/>
              <a:t>Iterative approaches to corporate strategy</a:t>
            </a:r>
          </a:p>
          <a:p>
            <a:r>
              <a:rPr lang="en-US" dirty="0"/>
              <a:t>​Establish a management framework from the inside​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A46C4A-D036-4440-BB64-6754F4FF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5F172A-5D5D-43CD-A187-DA0D303F4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1" name="Picture 10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5E811140-5560-66E1-4158-6B778B9AC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80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W6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r>
              <a:rPr lang="en-US" dirty="0"/>
              <a:t>Using Weka for ML and Data </a:t>
            </a:r>
            <a:r>
              <a:rPr lang="en-US" dirty="0" err="1"/>
              <a:t>Vizualization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D1884-2AC0-0AB7-C176-DFA8CE4D552A}"/>
              </a:ext>
            </a:extLst>
          </p:cNvPr>
          <p:cNvSpPr txBox="1"/>
          <p:nvPr/>
        </p:nvSpPr>
        <p:spPr>
          <a:xfrm>
            <a:off x="1236956" y="183058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(27/02 – 05/03)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41BBB1C-2BD4-7941-A961-617B4A772715}"/>
              </a:ext>
            </a:extLst>
          </p:cNvPr>
          <p:cNvSpPr/>
          <p:nvPr/>
        </p:nvSpPr>
        <p:spPr>
          <a:xfrm>
            <a:off x="1918447" y="2528047"/>
            <a:ext cx="6230471" cy="2716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VECTORIZED REAL LOG FILE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09993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W6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r>
              <a:rPr lang="en-US" dirty="0"/>
              <a:t>Using Weka for ML and Data </a:t>
            </a:r>
            <a:r>
              <a:rPr lang="en-US" dirty="0" err="1"/>
              <a:t>Vizualization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D1884-2AC0-0AB7-C176-DFA8CE4D552A}"/>
              </a:ext>
            </a:extLst>
          </p:cNvPr>
          <p:cNvSpPr txBox="1"/>
          <p:nvPr/>
        </p:nvSpPr>
        <p:spPr>
          <a:xfrm>
            <a:off x="1236956" y="183058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(27/02 – 05/03)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41BBB1C-2BD4-7941-A961-617B4A772715}"/>
              </a:ext>
            </a:extLst>
          </p:cNvPr>
          <p:cNvSpPr/>
          <p:nvPr/>
        </p:nvSpPr>
        <p:spPr>
          <a:xfrm>
            <a:off x="1918447" y="2528047"/>
            <a:ext cx="6230471" cy="2716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VECTORIZED LOG FILE</a:t>
            </a:r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1DF00B-0AF8-0856-B51C-0F35426A4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32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W6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r>
              <a:rPr lang="en-US" dirty="0"/>
              <a:t>Using Weka for ML and Data </a:t>
            </a:r>
            <a:r>
              <a:rPr lang="en-US" dirty="0" err="1"/>
              <a:t>Vizualization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D1884-2AC0-0AB7-C176-DFA8CE4D552A}"/>
              </a:ext>
            </a:extLst>
          </p:cNvPr>
          <p:cNvSpPr txBox="1"/>
          <p:nvPr/>
        </p:nvSpPr>
        <p:spPr>
          <a:xfrm>
            <a:off x="1236956" y="183058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(27/02 – 05/03)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41BBB1C-2BD4-7941-A961-617B4A772715}"/>
              </a:ext>
            </a:extLst>
          </p:cNvPr>
          <p:cNvSpPr/>
          <p:nvPr/>
        </p:nvSpPr>
        <p:spPr>
          <a:xfrm>
            <a:off x="1918447" y="2528047"/>
            <a:ext cx="6230471" cy="2716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ACCURACY, </a:t>
            </a:r>
          </a:p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CONFUSION MATRIX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09289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W6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r>
              <a:rPr lang="en-US" dirty="0"/>
              <a:t>Using Weka for ML and Data </a:t>
            </a:r>
            <a:r>
              <a:rPr lang="en-US" dirty="0" err="1"/>
              <a:t>Vizualization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D1884-2AC0-0AB7-C176-DFA8CE4D552A}"/>
              </a:ext>
            </a:extLst>
          </p:cNvPr>
          <p:cNvSpPr txBox="1"/>
          <p:nvPr/>
        </p:nvSpPr>
        <p:spPr>
          <a:xfrm>
            <a:off x="1236956" y="183058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(27/02 – 05/03)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41BBB1C-2BD4-7941-A961-617B4A772715}"/>
              </a:ext>
            </a:extLst>
          </p:cNvPr>
          <p:cNvSpPr/>
          <p:nvPr/>
        </p:nvSpPr>
        <p:spPr>
          <a:xfrm>
            <a:off x="1918447" y="2528047"/>
            <a:ext cx="6230471" cy="2716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VECTORIZED REAL LOG FILE</a:t>
            </a:r>
            <a:endParaRPr lang="en-US" sz="3600" dirty="0"/>
          </a:p>
        </p:txBody>
      </p:sp>
      <p:pic>
        <p:nvPicPr>
          <p:cNvPr id="6" name="Picture 5" descr="Table">
            <a:extLst>
              <a:ext uri="{FF2B5EF4-FFF2-40B4-BE49-F238E27FC236}">
                <a16:creationId xmlns:a16="http://schemas.microsoft.com/office/drawing/2014/main" id="{2BD6375E-5CE5-279A-B32B-A9AE142A4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76"/>
            <a:ext cx="12183709" cy="684192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39839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W6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r>
              <a:rPr lang="en-US" dirty="0"/>
              <a:t>Using Weka for ML and Data </a:t>
            </a:r>
            <a:r>
              <a:rPr lang="en-US" dirty="0" err="1"/>
              <a:t>Vizualization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D1884-2AC0-0AB7-C176-DFA8CE4D552A}"/>
              </a:ext>
            </a:extLst>
          </p:cNvPr>
          <p:cNvSpPr txBox="1"/>
          <p:nvPr/>
        </p:nvSpPr>
        <p:spPr>
          <a:xfrm>
            <a:off x="1236956" y="183058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(27/02 – 05/03)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41BBB1C-2BD4-7941-A961-617B4A772715}"/>
              </a:ext>
            </a:extLst>
          </p:cNvPr>
          <p:cNvSpPr/>
          <p:nvPr/>
        </p:nvSpPr>
        <p:spPr>
          <a:xfrm>
            <a:off x="1918447" y="2528047"/>
            <a:ext cx="6230471" cy="2716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PLOT MATRIX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20443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W6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r>
              <a:rPr lang="en-US" dirty="0"/>
              <a:t>Using Weka for ML and Data </a:t>
            </a:r>
            <a:r>
              <a:rPr lang="en-US" dirty="0" err="1"/>
              <a:t>Vizualization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D1884-2AC0-0AB7-C176-DFA8CE4D552A}"/>
              </a:ext>
            </a:extLst>
          </p:cNvPr>
          <p:cNvSpPr txBox="1"/>
          <p:nvPr/>
        </p:nvSpPr>
        <p:spPr>
          <a:xfrm>
            <a:off x="1236956" y="183058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(27/02 – 05/03)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41BBB1C-2BD4-7941-A961-617B4A772715}"/>
              </a:ext>
            </a:extLst>
          </p:cNvPr>
          <p:cNvSpPr/>
          <p:nvPr/>
        </p:nvSpPr>
        <p:spPr>
          <a:xfrm>
            <a:off x="1918447" y="2528047"/>
            <a:ext cx="6230471" cy="2716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VECTORIZED REAL LOG FILE</a:t>
            </a:r>
            <a:endParaRPr lang="en-US" sz="3600" dirty="0"/>
          </a:p>
        </p:txBody>
      </p:sp>
      <p:pic>
        <p:nvPicPr>
          <p:cNvPr id="6" name="Picture 5" descr="Table">
            <a:extLst>
              <a:ext uri="{FF2B5EF4-FFF2-40B4-BE49-F238E27FC236}">
                <a16:creationId xmlns:a16="http://schemas.microsoft.com/office/drawing/2014/main" id="{2BD6375E-5CE5-279A-B32B-A9AE142A4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76"/>
            <a:ext cx="12183709" cy="684192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Picture 6" descr="Whiteboard&#10;&#10;Description automatically generated">
            <a:extLst>
              <a:ext uri="{FF2B5EF4-FFF2-40B4-BE49-F238E27FC236}">
                <a16:creationId xmlns:a16="http://schemas.microsoft.com/office/drawing/2014/main" id="{556E1D0C-9057-1B73-A590-41DBCC28B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1" y="12483"/>
            <a:ext cx="12192000" cy="684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242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/>
          <a:lstStyle/>
          <a:p>
            <a:r>
              <a:rPr lang="en-US" dirty="0"/>
              <a:t>Introduction to BISAG-N</a:t>
            </a:r>
          </a:p>
          <a:p>
            <a:r>
              <a:rPr lang="en-US" dirty="0"/>
              <a:t>Project Introduction</a:t>
            </a:r>
          </a:p>
          <a:p>
            <a:r>
              <a:rPr lang="en-US" dirty="0"/>
              <a:t>Primary goals of Project</a:t>
            </a:r>
          </a:p>
          <a:p>
            <a:r>
              <a:rPr lang="en-US" dirty="0"/>
              <a:t>Project Timeline</a:t>
            </a:r>
          </a:p>
          <a:p>
            <a:r>
              <a:rPr lang="en-US" dirty="0"/>
              <a:t>Summary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B5BAF8-EA80-4AD4-8D83-5960C29957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91F00-87A7-45A6-8029-B097FA72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W7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Sklearn</a:t>
            </a:r>
            <a:r>
              <a:rPr lang="en-US" dirty="0"/>
              <a:t> and Linux for ML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D1884-2AC0-0AB7-C176-DFA8CE4D552A}"/>
              </a:ext>
            </a:extLst>
          </p:cNvPr>
          <p:cNvSpPr txBox="1"/>
          <p:nvPr/>
        </p:nvSpPr>
        <p:spPr>
          <a:xfrm>
            <a:off x="1236956" y="183058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(06/03 – 12/03)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E3BCA8-F632-F3D1-391E-0295114F7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560" y="2363749"/>
            <a:ext cx="4270789" cy="317794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AEF149-FCD0-8BF1-2EEF-57400795D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709" y="2403281"/>
            <a:ext cx="3642831" cy="314567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5983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W8, W9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77839-2CFD-4BC8-85DA-9EE69CCE1B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/>
          <a:lstStyle/>
          <a:p>
            <a:r>
              <a:rPr lang="en-US" dirty="0"/>
              <a:t>W10, W11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386FF-C90F-4484-A843-D4BA75FFF0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/>
          <a:lstStyle/>
          <a:p>
            <a:r>
              <a:rPr lang="en-US" dirty="0"/>
              <a:t>W12, W13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0780D1-5C1B-411C-81ED-7B9970FCBF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/>
          <a:lstStyle/>
          <a:p>
            <a:r>
              <a:rPr lang="en-US" dirty="0"/>
              <a:t>W14, W15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Using </a:t>
            </a:r>
            <a:r>
              <a:rPr lang="en-US" dirty="0" err="1"/>
              <a:t>Tensorflow</a:t>
            </a:r>
            <a:r>
              <a:rPr lang="en-US" dirty="0"/>
              <a:t> for ML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2F0B15-120C-423F-8EE5-F303B19D5C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86029" y="2682564"/>
            <a:ext cx="5102680" cy="1010842"/>
          </a:xfrm>
        </p:spPr>
        <p:txBody>
          <a:bodyPr>
            <a:normAutofit/>
          </a:bodyPr>
          <a:lstStyle/>
          <a:p>
            <a:r>
              <a:rPr lang="en-US" dirty="0"/>
              <a:t>KDD in </a:t>
            </a:r>
            <a:r>
              <a:rPr lang="en-US" dirty="0" err="1"/>
              <a:t>Tensorflow</a:t>
            </a:r>
            <a:r>
              <a:rPr lang="en-US" dirty="0"/>
              <a:t> using GPU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00D2644-F516-41F1-A88D-93673EA209A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76938" y="3755394"/>
            <a:ext cx="5102680" cy="1010842"/>
          </a:xfrm>
        </p:spPr>
        <p:txBody>
          <a:bodyPr>
            <a:normAutofit/>
          </a:bodyPr>
          <a:lstStyle/>
          <a:p>
            <a:r>
              <a:rPr lang="en-US" dirty="0"/>
              <a:t>Clustering and Separate files Loading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405A1F0-98C1-4B11-8D9A-3C009ADC44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75280" y="4824430"/>
            <a:ext cx="5102680" cy="1010842"/>
          </a:xfrm>
        </p:spPr>
        <p:txBody>
          <a:bodyPr>
            <a:normAutofit/>
          </a:bodyPr>
          <a:lstStyle/>
          <a:p>
            <a:r>
              <a:rPr lang="en-US" dirty="0"/>
              <a:t>EDA of results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83B48-D226-5EB4-8C58-AE90EC35F0D8}"/>
              </a:ext>
            </a:extLst>
          </p:cNvPr>
          <p:cNvSpPr txBox="1"/>
          <p:nvPr/>
        </p:nvSpPr>
        <p:spPr>
          <a:xfrm>
            <a:off x="1241834" y="1833015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(13/03 – 26/03)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20FECE-5FE9-5FFD-618F-77924117F266}"/>
              </a:ext>
            </a:extLst>
          </p:cNvPr>
          <p:cNvSpPr txBox="1"/>
          <p:nvPr/>
        </p:nvSpPr>
        <p:spPr>
          <a:xfrm>
            <a:off x="1802188" y="2858276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(27/03 – 09/04)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AD2177-F40A-9090-CB1E-1D898A091B8A}"/>
              </a:ext>
            </a:extLst>
          </p:cNvPr>
          <p:cNvSpPr txBox="1"/>
          <p:nvPr/>
        </p:nvSpPr>
        <p:spPr>
          <a:xfrm>
            <a:off x="2409438" y="3990106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(10/04 – 23/04)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23511D-0E46-3E82-7053-BB346D0E3866}"/>
              </a:ext>
            </a:extLst>
          </p:cNvPr>
          <p:cNvSpPr txBox="1"/>
          <p:nvPr/>
        </p:nvSpPr>
        <p:spPr>
          <a:xfrm>
            <a:off x="2964225" y="506643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(24/04 – 06/05)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F07A55-9F02-7BF8-B9D9-DD6AFE6DF019}"/>
              </a:ext>
            </a:extLst>
          </p:cNvPr>
          <p:cNvSpPr txBox="1"/>
          <p:nvPr/>
        </p:nvSpPr>
        <p:spPr>
          <a:xfrm>
            <a:off x="2581835" y="427625"/>
            <a:ext cx="77096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REMAINING WORK</a:t>
            </a:r>
          </a:p>
        </p:txBody>
      </p:sp>
    </p:spTree>
    <p:extLst>
      <p:ext uri="{BB962C8B-B14F-4D97-AF65-F5344CB8AC3E}">
        <p14:creationId xmlns:p14="http://schemas.microsoft.com/office/powerpoint/2010/main" val="41237745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A2D15-4D68-4BF7-9421-032AE6C88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6" y="892177"/>
            <a:ext cx="8421688" cy="1325563"/>
          </a:xfrm>
        </p:spPr>
        <p:txBody>
          <a:bodyPr/>
          <a:lstStyle/>
          <a:p>
            <a:r>
              <a:rPr lang="en-US" dirty="0"/>
              <a:t>MEET OUR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CC184-1096-457B-AB72-BD49E6E54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8568" y="5084524"/>
            <a:ext cx="2317707" cy="737333"/>
          </a:xfrm>
        </p:spPr>
        <p:txBody>
          <a:bodyPr/>
          <a:lstStyle/>
          <a:p>
            <a:r>
              <a:rPr lang="en-US" dirty="0"/>
              <a:t>SHASHANK SHARMA</a:t>
            </a:r>
          </a:p>
          <a:p>
            <a:r>
              <a:rPr lang="en-US" sz="1200" dirty="0"/>
              <a:t>191310132134</a:t>
            </a: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637DEDF5-3FCD-4BC2-86A5-7BE2BF01E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918C3C97-444D-4600-8553-B9C4C1F84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148E9129-4CC6-47BA-ACD8-2C632A86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2B08B27E-2A72-5005-B775-C90B8F76DB05}"/>
              </a:ext>
            </a:extLst>
          </p:cNvPr>
          <p:cNvSpPr txBox="1">
            <a:spLocks/>
          </p:cNvSpPr>
          <p:nvPr/>
        </p:nvSpPr>
        <p:spPr>
          <a:xfrm>
            <a:off x="3666968" y="5084524"/>
            <a:ext cx="2317707" cy="7373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PRATHAM PATEL</a:t>
            </a:r>
          </a:p>
          <a:p>
            <a:r>
              <a:rPr lang="en-US" sz="1200" dirty="0"/>
              <a:t>191310132103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066B11B-34FC-3E43-2799-B2E76C6199F2}"/>
              </a:ext>
            </a:extLst>
          </p:cNvPr>
          <p:cNvSpPr txBox="1">
            <a:spLocks/>
          </p:cNvSpPr>
          <p:nvPr/>
        </p:nvSpPr>
        <p:spPr>
          <a:xfrm>
            <a:off x="6105368" y="5084523"/>
            <a:ext cx="2317707" cy="7373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SHUBHAM PATEL</a:t>
            </a:r>
          </a:p>
          <a:p>
            <a:r>
              <a:rPr lang="en-US" sz="1200" dirty="0"/>
              <a:t>191310132108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ADE42FC-37B8-2E40-DC87-0D9B09411AB9}"/>
              </a:ext>
            </a:extLst>
          </p:cNvPr>
          <p:cNvSpPr txBox="1">
            <a:spLocks/>
          </p:cNvSpPr>
          <p:nvPr/>
        </p:nvSpPr>
        <p:spPr>
          <a:xfrm>
            <a:off x="8548984" y="5084523"/>
            <a:ext cx="2317707" cy="7373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YASH SONI</a:t>
            </a:r>
          </a:p>
          <a:p>
            <a:r>
              <a:rPr lang="en-US" sz="1200" dirty="0"/>
              <a:t>191310132020</a:t>
            </a:r>
          </a:p>
        </p:txBody>
      </p:sp>
      <p:pic>
        <p:nvPicPr>
          <p:cNvPr id="19" name="Picture Placeholder 18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EC4FBEEA-DA75-3B70-B5B4-C52406435A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-3605" t="9340" r="3566" b="44193"/>
          <a:stretch/>
        </p:blipFill>
        <p:spPr>
          <a:xfrm>
            <a:off x="3836914" y="2886074"/>
            <a:ext cx="1845511" cy="1845511"/>
          </a:xfrm>
        </p:spPr>
      </p:pic>
      <p:pic>
        <p:nvPicPr>
          <p:cNvPr id="11" name="Picture Placeholder 10" descr="A person sitting on a rock&#10;&#10;Description automatically generated with medium confidence">
            <a:extLst>
              <a:ext uri="{FF2B5EF4-FFF2-40B4-BE49-F238E27FC236}">
                <a16:creationId xmlns:a16="http://schemas.microsoft.com/office/drawing/2014/main" id="{2771F5C5-D1EB-41BC-6E08-30B4D85F792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 l="40432" t="3484" r="30430" b="73015"/>
          <a:stretch/>
        </p:blipFill>
        <p:spPr>
          <a:xfrm>
            <a:off x="8747458" y="2886074"/>
            <a:ext cx="1845511" cy="1845511"/>
          </a:xfrm>
        </p:spPr>
      </p:pic>
      <p:pic>
        <p:nvPicPr>
          <p:cNvPr id="7" name="Picture Placeholder 6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5AA776C-EFC7-558A-75F4-9C354AD6F29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/>
          <a:srcRect l="7237" t="10322" r="-2001" b="39955"/>
          <a:stretch/>
        </p:blipFill>
        <p:spPr>
          <a:xfrm>
            <a:off x="6327578" y="2886074"/>
            <a:ext cx="1845511" cy="1845511"/>
          </a:xfrm>
        </p:spPr>
      </p:pic>
      <p:pic>
        <p:nvPicPr>
          <p:cNvPr id="12" name="Picture Placeholder 11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19EAF837-4DBC-57A7-D1F1-6C31D8E9AD1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/>
          <a:srcRect l="18286" t="23429" r="19540" b="41568"/>
          <a:stretch/>
        </p:blipFill>
        <p:spPr>
          <a:xfrm>
            <a:off x="1487181" y="2886074"/>
            <a:ext cx="1845511" cy="1845511"/>
          </a:xfrm>
        </p:spPr>
      </p:pic>
    </p:spTree>
    <p:extLst>
      <p:ext uri="{BB962C8B-B14F-4D97-AF65-F5344CB8AC3E}">
        <p14:creationId xmlns:p14="http://schemas.microsoft.com/office/powerpoint/2010/main" val="2619301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8FC28-E0BD-4387-B8BE-9965D1A5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75" y="1671639"/>
            <a:ext cx="5111750" cy="120491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19BCA-B61F-4EA6-A1FB-CCA3BD850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3"/>
            <a:ext cx="5111750" cy="1969061"/>
          </a:xfrm>
        </p:spPr>
        <p:txBody>
          <a:bodyPr>
            <a:normAutofit/>
          </a:bodyPr>
          <a:lstStyle/>
          <a:p>
            <a:r>
              <a:rPr lang="en-US" dirty="0"/>
              <a:t>So far, for malware detection using ML, we’ve done basic data cleaning, vectorization of log files, application and visualization of ML using Weka and </a:t>
            </a:r>
            <a:r>
              <a:rPr lang="en-US" dirty="0" err="1"/>
              <a:t>Sklearn</a:t>
            </a:r>
            <a:r>
              <a:rPr lang="en-US" dirty="0"/>
              <a:t>.</a:t>
            </a:r>
          </a:p>
          <a:p>
            <a:r>
              <a:rPr lang="en-US" dirty="0"/>
              <a:t>In the upcoming weeks, we’re planning to use </a:t>
            </a:r>
            <a:r>
              <a:rPr lang="en-US" dirty="0" err="1"/>
              <a:t>tensorflow</a:t>
            </a:r>
            <a:r>
              <a:rPr lang="en-US" dirty="0"/>
              <a:t> for implementing ML algos, and perform clustering on the vectorized log file data, which will conclude with EDA of the results.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60550-EE65-43CE-B899-F421E7428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5E32A-1A8C-43D2-9C6E-12887B4DE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8313-9270-4128-8674-3A3E42B8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861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199" y="3238103"/>
            <a:ext cx="5468471" cy="1773168"/>
          </a:xfrm>
        </p:spPr>
        <p:txBody>
          <a:bodyPr>
            <a:normAutofit/>
          </a:bodyPr>
          <a:lstStyle/>
          <a:p>
            <a:r>
              <a:rPr lang="en-US" dirty="0"/>
              <a:t>Shashank Sharma</a:t>
            </a:r>
          </a:p>
          <a:p>
            <a:r>
              <a:rPr lang="en-US" dirty="0"/>
              <a:t>shashanksharma.ict19@gmail.com</a:t>
            </a:r>
          </a:p>
          <a:p>
            <a:r>
              <a:rPr lang="en-US" dirty="0"/>
              <a:t>https://github.com/shashankgsharma/malwaredetectionsystem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C7382-18E7-4821-8C61-461D6BBE08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0FA1B-5022-47AB-A0AE-8F5C57979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1671639"/>
            <a:ext cx="5111750" cy="1204912"/>
          </a:xfrm>
        </p:spPr>
        <p:txBody>
          <a:bodyPr/>
          <a:lstStyle/>
          <a:p>
            <a:r>
              <a:rPr lang="en-US" dirty="0"/>
              <a:t>INTRODUCTION TO BISAG-N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3"/>
            <a:ext cx="5111750" cy="2596903"/>
          </a:xfrm>
        </p:spPr>
        <p:txBody>
          <a:bodyPr>
            <a:normAutofit/>
          </a:bodyPr>
          <a:lstStyle/>
          <a:p>
            <a:r>
              <a:rPr lang="en-US" dirty="0" err="1"/>
              <a:t>Bhaskaracharya</a:t>
            </a:r>
            <a:r>
              <a:rPr lang="en-US" dirty="0"/>
              <a:t> National Institute for Space Applications and Geo –informatics, provides specialized services and solutions in implementing map-based Geographic Information System.</a:t>
            </a:r>
          </a:p>
          <a:p>
            <a:r>
              <a:rPr lang="en-US" dirty="0"/>
              <a:t>Several of its activities includes Satellite Communication, Remote Sensing, Geographic Information System, Global Navigation Satellite System, Photogrammetry, Software Development and Education, Research Training.</a:t>
            </a:r>
          </a:p>
          <a:p>
            <a:r>
              <a:rPr lang="en-US" dirty="0"/>
              <a:t>The Institute works in close co-ordination with </a:t>
            </a:r>
            <a:r>
              <a:rPr lang="en-US" dirty="0" err="1"/>
              <a:t>GoI</a:t>
            </a:r>
            <a:r>
              <a:rPr lang="en-US" dirty="0"/>
              <a:t> Ministries and State Government departments/agencies.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12647-CCB2-45E2-A9CB-A868F49049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 descr="Logo">
            <a:extLst>
              <a:ext uri="{FF2B5EF4-FFF2-40B4-BE49-F238E27FC236}">
                <a16:creationId xmlns:a16="http://schemas.microsoft.com/office/drawing/2014/main" id="{394A505C-53A4-7044-4630-ACB9B4C8F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115" y="598015"/>
            <a:ext cx="3591670" cy="136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688C3-DE94-AABB-2777-CC8730D78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77527D-3B2F-DE89-FB93-C7A25FF829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4" y="3792772"/>
            <a:ext cx="5929271" cy="2563578"/>
          </a:xfrm>
        </p:spPr>
        <p:txBody>
          <a:bodyPr>
            <a:normAutofit/>
          </a:bodyPr>
          <a:lstStyle/>
          <a:p>
            <a:r>
              <a:rPr lang="en-US" b="1" u="sng" dirty="0"/>
              <a:t>Project title</a:t>
            </a:r>
            <a:r>
              <a:rPr lang="en-US" dirty="0"/>
              <a:t>: MALWARE DETECTION USING MACHINE LEARNING.</a:t>
            </a:r>
          </a:p>
          <a:p>
            <a:r>
              <a:rPr lang="en-US" b="1" u="sng" dirty="0"/>
              <a:t>Internship Registration Date</a:t>
            </a:r>
            <a:r>
              <a:rPr lang="en-US" dirty="0"/>
              <a:t>: 23</a:t>
            </a:r>
            <a:r>
              <a:rPr lang="en-US" baseline="30000" dirty="0"/>
              <a:t>rd</a:t>
            </a:r>
            <a:r>
              <a:rPr lang="en-US" dirty="0"/>
              <a:t> January 2023.</a:t>
            </a:r>
          </a:p>
          <a:p>
            <a:r>
              <a:rPr lang="en-US" b="1" u="sng" dirty="0"/>
              <a:t>Problem Statement</a:t>
            </a:r>
            <a:r>
              <a:rPr lang="en-US" dirty="0"/>
              <a:t>: Classify and identify malware files/ payloads from a user's system using ML techniques, which in turn helps to diagnose any malware attack and the file/ payload can be removed cautiously. </a:t>
            </a:r>
          </a:p>
          <a:p>
            <a:r>
              <a:rPr lang="en-US" b="1" u="sng" dirty="0"/>
              <a:t>Need</a:t>
            </a:r>
            <a:r>
              <a:rPr lang="en-US" dirty="0"/>
              <a:t>: Quick Insights about malware files, as manual detection takes a lot of time.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66903-A262-0E7B-8FD8-769BA9CA1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EB38D-3B40-BC34-0F00-A824944C7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846FB-37E3-9FC6-98CF-6B2A4533A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799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C61EF-7956-9273-F032-14166109A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839" y="723567"/>
            <a:ext cx="1969522" cy="546819"/>
          </a:xfrm>
        </p:spPr>
        <p:txBody>
          <a:bodyPr/>
          <a:lstStyle/>
          <a:p>
            <a:r>
              <a:rPr lang="en-US" dirty="0"/>
              <a:t>MALWARE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DFF1F-9E2E-0B67-DB4E-EA390F3F8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13409-3027-8479-101D-6E0577974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5BEB2-3FEB-3E0A-3A58-4C6605826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86438F3-FC30-34F0-CC25-63314B3AD67A}"/>
              </a:ext>
            </a:extLst>
          </p:cNvPr>
          <p:cNvSpPr txBox="1">
            <a:spLocks/>
          </p:cNvSpPr>
          <p:nvPr/>
        </p:nvSpPr>
        <p:spPr>
          <a:xfrm>
            <a:off x="1225039" y="3010670"/>
            <a:ext cx="1969522" cy="5468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u="sng" dirty="0"/>
              <a:t>STATIC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E7E031D-F170-01EB-8DA2-C451A98E83A5}"/>
              </a:ext>
            </a:extLst>
          </p:cNvPr>
          <p:cNvSpPr txBox="1">
            <a:spLocks/>
          </p:cNvSpPr>
          <p:nvPr/>
        </p:nvSpPr>
        <p:spPr>
          <a:xfrm>
            <a:off x="8997439" y="3010670"/>
            <a:ext cx="1969522" cy="5468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u="sng" dirty="0"/>
              <a:t>DYNAMIC</a:t>
            </a:r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34710EAE-1361-37EF-53B3-CC37CDE90FA8}"/>
              </a:ext>
            </a:extLst>
          </p:cNvPr>
          <p:cNvCxnSpPr>
            <a:stCxn id="2" idx="2"/>
            <a:endCxn id="12" idx="0"/>
          </p:cNvCxnSpPr>
          <p:nvPr/>
        </p:nvCxnSpPr>
        <p:spPr>
          <a:xfrm rot="5400000">
            <a:off x="3206558" y="273628"/>
            <a:ext cx="1740284" cy="3733800"/>
          </a:xfrm>
          <a:prstGeom prst="curved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D8598CE7-6F01-FB9D-704E-8A6A4DE428C4}"/>
              </a:ext>
            </a:extLst>
          </p:cNvPr>
          <p:cNvCxnSpPr>
            <a:stCxn id="2" idx="2"/>
            <a:endCxn id="13" idx="0"/>
          </p:cNvCxnSpPr>
          <p:nvPr/>
        </p:nvCxnSpPr>
        <p:spPr>
          <a:xfrm rot="16200000" flipH="1">
            <a:off x="7092758" y="121228"/>
            <a:ext cx="1740284" cy="4038600"/>
          </a:xfrm>
          <a:prstGeom prst="curved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F261479-6E0A-ED93-1482-F675C19EB40F}"/>
              </a:ext>
            </a:extLst>
          </p:cNvPr>
          <p:cNvSpPr/>
          <p:nvPr/>
        </p:nvSpPr>
        <p:spPr>
          <a:xfrm>
            <a:off x="572493" y="3999506"/>
            <a:ext cx="1394127" cy="625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.exe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D70123A-8D1D-8C55-DEB9-FDDC74CFDDC9}"/>
              </a:ext>
            </a:extLst>
          </p:cNvPr>
          <p:cNvSpPr/>
          <p:nvPr/>
        </p:nvSpPr>
        <p:spPr>
          <a:xfrm>
            <a:off x="2682573" y="3987585"/>
            <a:ext cx="1394127" cy="625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NLP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7DDF7DD-2B63-F94D-C2E3-C9671033338A}"/>
              </a:ext>
            </a:extLst>
          </p:cNvPr>
          <p:cNvSpPr/>
          <p:nvPr/>
        </p:nvSpPr>
        <p:spPr>
          <a:xfrm>
            <a:off x="2682573" y="4987096"/>
            <a:ext cx="1396904" cy="62652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Feature Vector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BE4514A-DDEF-F045-E433-AAC5B7369504}"/>
              </a:ext>
            </a:extLst>
          </p:cNvPr>
          <p:cNvSpPr/>
          <p:nvPr/>
        </p:nvSpPr>
        <p:spPr>
          <a:xfrm>
            <a:off x="572493" y="4988341"/>
            <a:ext cx="1394127" cy="625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ML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1074C19-7B8F-FBA0-60D8-F29D5FD917F0}"/>
              </a:ext>
            </a:extLst>
          </p:cNvPr>
          <p:cNvCxnSpPr>
            <a:stCxn id="23" idx="6"/>
            <a:endCxn id="24" idx="2"/>
          </p:cNvCxnSpPr>
          <p:nvPr/>
        </p:nvCxnSpPr>
        <p:spPr>
          <a:xfrm flipV="1">
            <a:off x="1966620" y="4300223"/>
            <a:ext cx="715953" cy="11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1BCF23F-8781-DABE-FCBE-27315BBBF66F}"/>
              </a:ext>
            </a:extLst>
          </p:cNvPr>
          <p:cNvCxnSpPr>
            <a:cxnSpLocks/>
            <a:endCxn id="26" idx="6"/>
          </p:cNvCxnSpPr>
          <p:nvPr/>
        </p:nvCxnSpPr>
        <p:spPr>
          <a:xfrm flipH="1">
            <a:off x="1966620" y="5297773"/>
            <a:ext cx="737485" cy="32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636787B-84BB-8115-1CD2-8B955AFFD70E}"/>
              </a:ext>
            </a:extLst>
          </p:cNvPr>
          <p:cNvCxnSpPr>
            <a:cxnSpLocks/>
            <a:stCxn id="24" idx="4"/>
            <a:endCxn id="25" idx="0"/>
          </p:cNvCxnSpPr>
          <p:nvPr/>
        </p:nvCxnSpPr>
        <p:spPr>
          <a:xfrm>
            <a:off x="3379637" y="4612860"/>
            <a:ext cx="1388" cy="3742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09D022F5-54B2-867B-64C5-A95370419852}"/>
              </a:ext>
            </a:extLst>
          </p:cNvPr>
          <p:cNvSpPr/>
          <p:nvPr/>
        </p:nvSpPr>
        <p:spPr>
          <a:xfrm>
            <a:off x="8112523" y="3987584"/>
            <a:ext cx="1394127" cy="625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.exe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A1722C4A-7A77-369F-2C70-74750CEDAE9D}"/>
              </a:ext>
            </a:extLst>
          </p:cNvPr>
          <p:cNvSpPr/>
          <p:nvPr/>
        </p:nvSpPr>
        <p:spPr>
          <a:xfrm>
            <a:off x="10102071" y="3942556"/>
            <a:ext cx="1637967" cy="73463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Emulator</a:t>
            </a:r>
          </a:p>
          <a:p>
            <a:pPr algn="ctr"/>
            <a:r>
              <a:rPr lang="en-US" dirty="0"/>
              <a:t>(VM)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43AEFE4-654E-53B1-9458-5401FC5E0B2B}"/>
              </a:ext>
            </a:extLst>
          </p:cNvPr>
          <p:cNvSpPr/>
          <p:nvPr/>
        </p:nvSpPr>
        <p:spPr>
          <a:xfrm>
            <a:off x="10222603" y="5054569"/>
            <a:ext cx="1396904" cy="62652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Log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99587AE-AE8D-A3DC-C63D-FA494CB9ABBA}"/>
              </a:ext>
            </a:extLst>
          </p:cNvPr>
          <p:cNvCxnSpPr>
            <a:cxnSpLocks/>
            <a:stCxn id="66" idx="6"/>
            <a:endCxn id="67" idx="2"/>
          </p:cNvCxnSpPr>
          <p:nvPr/>
        </p:nvCxnSpPr>
        <p:spPr>
          <a:xfrm>
            <a:off x="9506650" y="4300222"/>
            <a:ext cx="595421" cy="96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0C38F8A4-2486-898F-37B8-D54830296944}"/>
              </a:ext>
            </a:extLst>
          </p:cNvPr>
          <p:cNvCxnSpPr>
            <a:cxnSpLocks/>
          </p:cNvCxnSpPr>
          <p:nvPr/>
        </p:nvCxnSpPr>
        <p:spPr>
          <a:xfrm flipH="1">
            <a:off x="9506650" y="5365246"/>
            <a:ext cx="737485" cy="32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D24C121-14B0-CF8A-6B9D-DAAE5E9A63DB}"/>
              </a:ext>
            </a:extLst>
          </p:cNvPr>
          <p:cNvCxnSpPr>
            <a:cxnSpLocks/>
            <a:stCxn id="67" idx="4"/>
            <a:endCxn id="68" idx="0"/>
          </p:cNvCxnSpPr>
          <p:nvPr/>
        </p:nvCxnSpPr>
        <p:spPr>
          <a:xfrm>
            <a:off x="10921055" y="4677195"/>
            <a:ext cx="0" cy="3773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91E21B57-423B-9F62-3CF7-C0F09B38000A}"/>
              </a:ext>
            </a:extLst>
          </p:cNvPr>
          <p:cNvSpPr/>
          <p:nvPr/>
        </p:nvSpPr>
        <p:spPr>
          <a:xfrm>
            <a:off x="8116271" y="5080807"/>
            <a:ext cx="1394127" cy="625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NLP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F1F957C-C74C-28FA-C533-20C4C66F2216}"/>
              </a:ext>
            </a:extLst>
          </p:cNvPr>
          <p:cNvSpPr/>
          <p:nvPr/>
        </p:nvSpPr>
        <p:spPr>
          <a:xfrm>
            <a:off x="6234797" y="5097642"/>
            <a:ext cx="1396904" cy="62652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Feature Vector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67058EA5-DFCE-510A-AB42-D09230CAC623}"/>
              </a:ext>
            </a:extLst>
          </p:cNvPr>
          <p:cNvCxnSpPr>
            <a:cxnSpLocks/>
            <a:endCxn id="97" idx="6"/>
          </p:cNvCxnSpPr>
          <p:nvPr/>
        </p:nvCxnSpPr>
        <p:spPr>
          <a:xfrm flipH="1">
            <a:off x="7631701" y="5410902"/>
            <a:ext cx="4829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>
            <a:extLst>
              <a:ext uri="{FF2B5EF4-FFF2-40B4-BE49-F238E27FC236}">
                <a16:creationId xmlns:a16="http://schemas.microsoft.com/office/drawing/2014/main" id="{C3615C7B-C4A8-D2C4-027F-2BF7B580DD65}"/>
              </a:ext>
            </a:extLst>
          </p:cNvPr>
          <p:cNvSpPr/>
          <p:nvPr/>
        </p:nvSpPr>
        <p:spPr>
          <a:xfrm>
            <a:off x="6237574" y="5998326"/>
            <a:ext cx="1394127" cy="62527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ML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4F1AB5EF-A1ED-D914-EF60-3D3C90680ECF}"/>
              </a:ext>
            </a:extLst>
          </p:cNvPr>
          <p:cNvCxnSpPr>
            <a:cxnSpLocks/>
            <a:stCxn id="97" idx="4"/>
            <a:endCxn id="103" idx="0"/>
          </p:cNvCxnSpPr>
          <p:nvPr/>
        </p:nvCxnSpPr>
        <p:spPr>
          <a:xfrm>
            <a:off x="6933249" y="5724162"/>
            <a:ext cx="1389" cy="27416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ectangle: Rounded Corners 110">
            <a:extLst>
              <a:ext uri="{FF2B5EF4-FFF2-40B4-BE49-F238E27FC236}">
                <a16:creationId xmlns:a16="http://schemas.microsoft.com/office/drawing/2014/main" id="{CDC67C7C-49D7-5104-806C-10E7BA54F6E5}"/>
              </a:ext>
            </a:extLst>
          </p:cNvPr>
          <p:cNvSpPr/>
          <p:nvPr/>
        </p:nvSpPr>
        <p:spPr>
          <a:xfrm>
            <a:off x="8809586" y="3010670"/>
            <a:ext cx="2354045" cy="66303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593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2148840"/>
            <a:ext cx="4179570" cy="1715531"/>
          </a:xfrm>
        </p:spPr>
        <p:txBody>
          <a:bodyPr/>
          <a:lstStyle/>
          <a:p>
            <a:r>
              <a:rPr lang="en-US" dirty="0"/>
              <a:t>PRIMARY GOALS</a:t>
            </a:r>
          </a:p>
        </p:txBody>
      </p:sp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7762301-F83A-4BEA-9D11-E6C99FB5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Primary Goals</a:t>
            </a:r>
          </a:p>
        </p:txBody>
      </p:sp>
      <p:graphicFrame>
        <p:nvGraphicFramePr>
          <p:cNvPr id="33" name="Content Placeholder 3" descr="Timeline Placeholder ">
            <a:extLst>
              <a:ext uri="{FF2B5EF4-FFF2-40B4-BE49-F238E27FC236}">
                <a16:creationId xmlns:a16="http://schemas.microsoft.com/office/drawing/2014/main" id="{7BC1F95D-CCD2-421B-B06B-706699FAAD5D}"/>
              </a:ext>
            </a:extLst>
          </p:cNvPr>
          <p:cNvGraphicFramePr>
            <a:graphicFrameLocks noGrp="1"/>
          </p:cNvGraphicFramePr>
          <p:nvPr>
            <p:ph type="dgm" sz="quarter" idx="15"/>
            <p:extLst>
              <p:ext uri="{D42A27DB-BD31-4B8C-83A1-F6EECF244321}">
                <p14:modId xmlns:p14="http://schemas.microsoft.com/office/powerpoint/2010/main" val="1938530962"/>
              </p:ext>
            </p:extLst>
          </p:nvPr>
        </p:nvGraphicFramePr>
        <p:xfrm>
          <a:off x="838200" y="2111375"/>
          <a:ext cx="10515600" cy="3744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627CC26-34EF-4BB9-B289-9EC56B07D1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E98E6AD-9D37-499C-898E-ED12AC36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908AF9-2A07-4B50-BC13-471792106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385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W1, W2, W3, W4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77839-2CFD-4BC8-85DA-9EE69CCE1B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/>
          <a:lstStyle/>
          <a:p>
            <a:r>
              <a:rPr lang="en-US" dirty="0"/>
              <a:t>W5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386FF-C90F-4484-A843-D4BA75FFF0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/>
          <a:lstStyle/>
          <a:p>
            <a:r>
              <a:rPr lang="en-US" dirty="0"/>
              <a:t>W6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0780D1-5C1B-411C-81ED-7B9970FCBF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/>
          <a:lstStyle/>
          <a:p>
            <a:r>
              <a:rPr lang="en-US" dirty="0"/>
              <a:t>W7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Learning basic malware definition, types and brainstorming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2F0B15-120C-423F-8EE5-F303B19D5C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86029" y="2682564"/>
            <a:ext cx="5102680" cy="1010842"/>
          </a:xfrm>
        </p:spPr>
        <p:txBody>
          <a:bodyPr>
            <a:normAutofit/>
          </a:bodyPr>
          <a:lstStyle/>
          <a:p>
            <a:r>
              <a:rPr lang="en-US" dirty="0"/>
              <a:t>Vectorization and Data Cleaning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00D2644-F516-41F1-A88D-93673EA209A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76938" y="3755394"/>
            <a:ext cx="5102680" cy="1010842"/>
          </a:xfrm>
        </p:spPr>
        <p:txBody>
          <a:bodyPr>
            <a:normAutofit/>
          </a:bodyPr>
          <a:lstStyle/>
          <a:p>
            <a:r>
              <a:rPr lang="en-US" dirty="0"/>
              <a:t>Using Weka for ML and Data </a:t>
            </a:r>
            <a:r>
              <a:rPr lang="en-US" dirty="0" err="1"/>
              <a:t>Vizualization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405A1F0-98C1-4B11-8D9A-3C009ADC44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75280" y="4824430"/>
            <a:ext cx="5102680" cy="1010842"/>
          </a:xfrm>
        </p:spPr>
        <p:txBody>
          <a:bodyPr>
            <a:normAutofit/>
          </a:bodyPr>
          <a:lstStyle/>
          <a:p>
            <a:r>
              <a:rPr lang="en-US" dirty="0"/>
              <a:t>Using </a:t>
            </a:r>
            <a:r>
              <a:rPr lang="en-US" dirty="0" err="1"/>
              <a:t>Sklearn</a:t>
            </a:r>
            <a:r>
              <a:rPr lang="en-US" dirty="0"/>
              <a:t> and </a:t>
            </a:r>
            <a:r>
              <a:rPr lang="en-US" dirty="0" err="1"/>
              <a:t>linux</a:t>
            </a:r>
            <a:r>
              <a:rPr lang="en-US" dirty="0"/>
              <a:t> for ML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83B48-D226-5EB4-8C58-AE90EC35F0D8}"/>
              </a:ext>
            </a:extLst>
          </p:cNvPr>
          <p:cNvSpPr txBox="1"/>
          <p:nvPr/>
        </p:nvSpPr>
        <p:spPr>
          <a:xfrm>
            <a:off x="375760" y="1848566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(23/01 – 19/02)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20FECE-5FE9-5FFD-618F-77924117F266}"/>
              </a:ext>
            </a:extLst>
          </p:cNvPr>
          <p:cNvSpPr txBox="1"/>
          <p:nvPr/>
        </p:nvSpPr>
        <p:spPr>
          <a:xfrm>
            <a:off x="1802188" y="2867241"/>
            <a:ext cx="2025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(20/02 – 26/02)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AD2177-F40A-9090-CB1E-1D898A091B8A}"/>
              </a:ext>
            </a:extLst>
          </p:cNvPr>
          <p:cNvSpPr txBox="1"/>
          <p:nvPr/>
        </p:nvSpPr>
        <p:spPr>
          <a:xfrm>
            <a:off x="2409438" y="3990106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(27/02 – 05/03)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23511D-0E46-3E82-7053-BB346D0E3866}"/>
              </a:ext>
            </a:extLst>
          </p:cNvPr>
          <p:cNvSpPr txBox="1"/>
          <p:nvPr/>
        </p:nvSpPr>
        <p:spPr>
          <a:xfrm>
            <a:off x="2964225" y="5066432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(06/03 – 12/03)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CD64FF-5365-EC22-A823-C85B01FC76CE}"/>
              </a:ext>
            </a:extLst>
          </p:cNvPr>
          <p:cNvSpPr txBox="1"/>
          <p:nvPr/>
        </p:nvSpPr>
        <p:spPr>
          <a:xfrm>
            <a:off x="2581835" y="427625"/>
            <a:ext cx="77096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COMPLETED WORK</a:t>
            </a:r>
          </a:p>
        </p:txBody>
      </p:sp>
    </p:spTree>
    <p:extLst>
      <p:ext uri="{BB962C8B-B14F-4D97-AF65-F5344CB8AC3E}">
        <p14:creationId xmlns:p14="http://schemas.microsoft.com/office/powerpoint/2010/main" val="332104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>
            <a:normAutofit/>
          </a:bodyPr>
          <a:lstStyle/>
          <a:p>
            <a:r>
              <a:rPr lang="en-US" dirty="0"/>
              <a:t>W1, W2, W3, W4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219542" cy="101084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Learning basic malware definition, types and brainstorming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4238BD7-9B10-4E64-B1B4-FDE6DD70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MALWARE DETECTION USING ML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83B48-D226-5EB4-8C58-AE90EC35F0D8}"/>
              </a:ext>
            </a:extLst>
          </p:cNvPr>
          <p:cNvSpPr txBox="1"/>
          <p:nvPr/>
        </p:nvSpPr>
        <p:spPr>
          <a:xfrm>
            <a:off x="375760" y="1848566"/>
            <a:ext cx="172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(23/01 – 19/02)</a:t>
            </a:r>
          </a:p>
        </p:txBody>
      </p:sp>
      <p:pic>
        <p:nvPicPr>
          <p:cNvPr id="31" name="Picture 30" descr="Timeline&#10;&#10;Description automatically generated">
            <a:extLst>
              <a:ext uri="{FF2B5EF4-FFF2-40B4-BE49-F238E27FC236}">
                <a16:creationId xmlns:a16="http://schemas.microsoft.com/office/drawing/2014/main" id="{0503C8C7-D477-DB18-D6F8-8556F8960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27"/>
          <a:stretch/>
        </p:blipFill>
        <p:spPr>
          <a:xfrm>
            <a:off x="647351" y="2217897"/>
            <a:ext cx="3443205" cy="327353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4AFF081-A93A-57C3-C2DF-45BA570FB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004" y="2226888"/>
            <a:ext cx="2664638" cy="3273539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8E0F933E-8205-30E3-6221-CCEB46A530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2090" y="2217897"/>
            <a:ext cx="4927758" cy="327353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43EE6E2-3987-28E0-7726-F3573D3C2DEB}"/>
              </a:ext>
            </a:extLst>
          </p:cNvPr>
          <p:cNvSpPr txBox="1"/>
          <p:nvPr/>
        </p:nvSpPr>
        <p:spPr>
          <a:xfrm>
            <a:off x="3756212" y="421341"/>
            <a:ext cx="508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4163570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{3BBC64B2-4665-4496-AE09-A83A288C7BBB}tf67328976_win32</Template>
  <TotalTime>640</TotalTime>
  <Words>819</Words>
  <Application>Microsoft Office PowerPoint</Application>
  <PresentationFormat>Widescreen</PresentationFormat>
  <Paragraphs>224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Tenorite</vt:lpstr>
      <vt:lpstr>Office Theme</vt:lpstr>
      <vt:lpstr>MALWARE DETECTION USING ML</vt:lpstr>
      <vt:lpstr>contents</vt:lpstr>
      <vt:lpstr>INTRODUCTION TO BISAG-N</vt:lpstr>
      <vt:lpstr>Project introduction</vt:lpstr>
      <vt:lpstr>MALWARE</vt:lpstr>
      <vt:lpstr>PRIMARY GOALS</vt:lpstr>
      <vt:lpstr>Primary Goals</vt:lpstr>
      <vt:lpstr>TIMELINE</vt:lpstr>
      <vt:lpstr>TIMELINE</vt:lpstr>
      <vt:lpstr>TIMELINE</vt:lpstr>
      <vt:lpstr>PowerPoint Presentation</vt:lpstr>
      <vt:lpstr>TIMELINE</vt:lpstr>
      <vt:lpstr>AREAS OF FOCUS</vt:lpstr>
      <vt:lpstr>TIMELINE</vt:lpstr>
      <vt:lpstr>TIMELINE</vt:lpstr>
      <vt:lpstr>TIMELINE</vt:lpstr>
      <vt:lpstr>TIMELINE</vt:lpstr>
      <vt:lpstr>TIMELINE</vt:lpstr>
      <vt:lpstr>TIMELINE</vt:lpstr>
      <vt:lpstr>TIMELINE</vt:lpstr>
      <vt:lpstr>TIMELINE</vt:lpstr>
      <vt:lpstr>MEET OUR TEAM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MALWARE DETECTION USING ML</dc:title>
  <dc:creator>Shashank Sharma</dc:creator>
  <cp:lastModifiedBy>Shashank Sharma</cp:lastModifiedBy>
  <cp:revision>37</cp:revision>
  <dcterms:created xsi:type="dcterms:W3CDTF">2023-03-15T07:56:27Z</dcterms:created>
  <dcterms:modified xsi:type="dcterms:W3CDTF">2023-03-18T02:13:06Z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